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9"/>
  </p:notesMasterIdLst>
  <p:sldIdLst>
    <p:sldId id="256" r:id="rId2"/>
    <p:sldId id="265" r:id="rId3"/>
    <p:sldId id="26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7" r:id="rId13"/>
    <p:sldId id="268" r:id="rId14"/>
    <p:sldId id="269" r:id="rId15"/>
    <p:sldId id="281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833" autoAdjust="0"/>
  </p:normalViewPr>
  <p:slideViewPr>
    <p:cSldViewPr>
      <p:cViewPr varScale="1">
        <p:scale>
          <a:sx n="70" d="100"/>
          <a:sy n="70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373A2C-8497-439B-B6C0-C0DA240083DE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F1C8ED-0888-47BE-B200-FEA3C8E93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Youngest son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1C8ED-0888-47BE-B200-FEA3C8E93D6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Choir</a:t>
            </a:r>
            <a:r>
              <a:rPr lang="en-US" baseline="0" dirty="0" smtClean="0"/>
              <a:t> was known to, “provide a free place for poor boys with musical talent” (Baroquemusic.com).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1C8ED-0888-47BE-B200-FEA3C8E93D6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Mattins Choir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1C8ED-0888-47BE-B200-FEA3C8E93D6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Bach left</a:t>
            </a:r>
            <a:r>
              <a:rPr lang="en-US" baseline="0" dirty="0" smtClean="0"/>
              <a:t> because he did not like the way that </a:t>
            </a:r>
            <a:r>
              <a:rPr lang="en-US" baseline="0" dirty="0" err="1" smtClean="0"/>
              <a:t>Arnstadt</a:t>
            </a:r>
            <a:r>
              <a:rPr lang="en-US" baseline="0" dirty="0" smtClean="0"/>
              <a:t> reacted to his new style of organ playing.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1C8ED-0888-47BE-B200-FEA3C8E93D6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1C8ED-0888-47BE-B200-FEA3C8E93D6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Cantata= a choral composition, either sacred and resembling a short oratorio or secular, as a lyric drama set to music but not to be acted.</a:t>
            </a:r>
          </a:p>
          <a:p>
            <a:r>
              <a:rPr lang="en-US" dirty="0" smtClean="0"/>
              <a:t>Anna Magdalena=</a:t>
            </a:r>
            <a:r>
              <a:rPr lang="en-US" baseline="0" dirty="0" smtClean="0"/>
              <a:t> singer hired for the performance</a:t>
            </a:r>
          </a:p>
          <a:p>
            <a:r>
              <a:rPr lang="en-US" baseline="0" dirty="0" smtClean="0"/>
              <a:t>Not all 13 survived childhood: 8 died</a:t>
            </a:r>
          </a:p>
          <a:p>
            <a:r>
              <a:rPr lang="en-US" baseline="0" dirty="0" smtClean="0"/>
              <a:t>Wanted to move to get a better job to give his kids a better education/ withdrawal from </a:t>
            </a:r>
            <a:r>
              <a:rPr lang="en-US" baseline="0" dirty="0" err="1" smtClean="0"/>
              <a:t>Cothen</a:t>
            </a:r>
            <a:r>
              <a:rPr lang="en-US" baseline="0" dirty="0" smtClean="0"/>
              <a:t>: music for the prince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1C8ED-0888-47BE-B200-FEA3C8E93D6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Family was</a:t>
            </a:r>
            <a:r>
              <a:rPr lang="en-US" baseline="0" dirty="0" smtClean="0"/>
              <a:t> not </a:t>
            </a:r>
            <a:r>
              <a:rPr lang="en-US" baseline="0" dirty="0" err="1" smtClean="0"/>
              <a:t>musicall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1C8ED-0888-47BE-B200-FEA3C8E93D6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</a:t>
            </a:r>
            <a:r>
              <a:rPr lang="en-US" baseline="0" dirty="0" smtClean="0"/>
              <a:t> gave private lessons to make money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Prince </a:t>
            </a:r>
            <a:r>
              <a:rPr lang="en-US" dirty="0" err="1" smtClean="0"/>
              <a:t>Ferdinando</a:t>
            </a:r>
            <a:r>
              <a:rPr lang="en-US" dirty="0" smtClean="0"/>
              <a:t> de' Medici invited</a:t>
            </a:r>
            <a:r>
              <a:rPr lang="en-US" baseline="0" dirty="0" smtClean="0"/>
              <a:t> him to visit Italy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1C8ED-0888-47BE-B200-FEA3C8E93D6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Vauxhall Gardens:</a:t>
            </a:r>
            <a:r>
              <a:rPr lang="en-US" baseline="0" dirty="0" smtClean="0"/>
              <a:t> People would enjoy music while walking through this famous garden.</a:t>
            </a:r>
          </a:p>
          <a:p>
            <a:r>
              <a:rPr lang="en-US" baseline="0" dirty="0" smtClean="0"/>
              <a:t>Lieutenant: Compose a new oratorio or “</a:t>
            </a:r>
            <a:r>
              <a:rPr lang="en-US" dirty="0" smtClean="0"/>
              <a:t>an extended musical composition with a text more or less dramatic in character and usually based upon a religious theme, for solo voices, chorus, and orchestra, and performed without action, costume, or scenery.” (Played</a:t>
            </a:r>
            <a:r>
              <a:rPr lang="en-US" baseline="0" dirty="0" smtClean="0"/>
              <a:t> at special events)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F1C8ED-0888-47BE-B200-FEA3C8E93D6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91A9-37B2-4445-B979-038F1E644848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AB5F-6F14-4292-BFE3-239AEA2F3A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91A9-37B2-4445-B979-038F1E644848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AB5F-6F14-4292-BFE3-239AEA2F3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91A9-37B2-4445-B979-038F1E644848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AB5F-6F14-4292-BFE3-239AEA2F3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91A9-37B2-4445-B979-038F1E644848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AB5F-6F14-4292-BFE3-239AEA2F3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91A9-37B2-4445-B979-038F1E644848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AB5F-6F14-4292-BFE3-239AEA2F3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91A9-37B2-4445-B979-038F1E644848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AB5F-6F14-4292-BFE3-239AEA2F3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91A9-37B2-4445-B979-038F1E644848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AB5F-6F14-4292-BFE3-239AEA2F3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91A9-37B2-4445-B979-038F1E644848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AB5F-6F14-4292-BFE3-239AEA2F3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91A9-37B2-4445-B979-038F1E644848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AB5F-6F14-4292-BFE3-239AEA2F3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C91A9-37B2-4445-B979-038F1E644848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3AB5F-6F14-4292-BFE3-239AEA2F3A9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7EC91A9-37B2-4445-B979-038F1E644848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563AB5F-6F14-4292-BFE3-239AEA2F3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7EC91A9-37B2-4445-B979-038F1E644848}" type="datetimeFigureOut">
              <a:rPr lang="en-US" smtClean="0"/>
              <a:pPr/>
              <a:t>11/1/2009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563AB5F-6F14-4292-BFE3-239AEA2F3A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Users\Steph\AppData\Local\Microsoft\Windows\Temporary%20Internet%20Files\Content.IE5\8PA9GIN7\MSBD14482_0000%5b1%5d.mid" TargetMode="Externa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286000"/>
            <a:ext cx="9144000" cy="25146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 </a:t>
            </a:r>
            <a:br>
              <a:rPr lang="en-US" sz="54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</a:br>
            <a:r>
              <a:rPr lang="en-US" sz="5400" dirty="0" smtClean="0">
                <a:solidFill>
                  <a:schemeClr val="bg1">
                    <a:lumMod val="50000"/>
                    <a:lumOff val="50000"/>
                  </a:schemeClr>
                </a:solidFill>
              </a:rPr>
              <a:t>Music of the Baroque era.</a:t>
            </a:r>
            <a:endParaRPr lang="en-US" sz="5400" dirty="0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352800"/>
            <a:ext cx="8077200" cy="1499616"/>
          </a:xfrm>
        </p:spPr>
        <p:txBody>
          <a:bodyPr/>
          <a:lstStyle/>
          <a:p>
            <a:r>
              <a:rPr lang="en-US" dirty="0" smtClean="0"/>
              <a:t>By: Stephanie Mitschele</a:t>
            </a:r>
            <a:endParaRPr lang="en-US" dirty="0"/>
          </a:p>
        </p:txBody>
      </p:sp>
      <p:pic>
        <p:nvPicPr>
          <p:cNvPr id="1026" name="Picture 2" descr="C:\Users\Steph\AppData\Local\Microsoft\Windows\Temporary Internet Files\Content.IE5\CDC2BYC8\MCj04417980000[1].png"/>
          <p:cNvPicPr>
            <a:picLocks noChangeAspect="1" noChangeArrowheads="1"/>
          </p:cNvPicPr>
          <p:nvPr/>
        </p:nvPicPr>
        <p:blipFill>
          <a:blip r:embed="rId2" cstate="print">
            <a:lum bright="5000" contrast="42000"/>
          </a:blip>
          <a:srcRect/>
          <a:stretch>
            <a:fillRect/>
          </a:stretch>
        </p:blipFill>
        <p:spPr bwMode="auto">
          <a:xfrm rot="20496318">
            <a:off x="6310062" y="5028631"/>
            <a:ext cx="2286000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filled with music.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October 17th 1707: married his cousin Maria Barbara</a:t>
            </a:r>
          </a:p>
          <a:p>
            <a:r>
              <a:rPr lang="en-US" dirty="0" smtClean="0"/>
              <a:t>Improved church music of Germany </a:t>
            </a:r>
          </a:p>
          <a:p>
            <a:r>
              <a:rPr lang="en-US" dirty="0" err="1" smtClean="0"/>
              <a:t>Cothen</a:t>
            </a:r>
            <a:r>
              <a:rPr lang="en-US" dirty="0" smtClean="0"/>
              <a:t>: life centered around music</a:t>
            </a:r>
          </a:p>
          <a:p>
            <a:r>
              <a:rPr lang="en-US" dirty="0" smtClean="0"/>
              <a:t>1717-1723: Chamber music; violin concertos, sonatas, and piano music.</a:t>
            </a:r>
          </a:p>
          <a:p>
            <a:endParaRPr lang="en-US" dirty="0"/>
          </a:p>
        </p:txBody>
      </p:sp>
      <p:pic>
        <p:nvPicPr>
          <p:cNvPr id="23553" name="Picture 1" descr="C:\Program Files\Microsoft Office\MEDIA\CAGCAT10\j0149407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2133600"/>
            <a:ext cx="2581747" cy="3073601"/>
          </a:xfrm>
          <a:prstGeom prst="rect">
            <a:avLst/>
          </a:prstGeom>
          <a:noFill/>
        </p:spPr>
      </p:pic>
      <p:pic>
        <p:nvPicPr>
          <p:cNvPr id="23555" name="Picture 3" descr="C:\Users\Steph\AppData\Local\Microsoft\Windows\Temporary Internet Files\Content.IE5\2ZN84GUU\MCj0428257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4191000"/>
            <a:ext cx="2687408" cy="243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Capellmeister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 smtClean="0"/>
              <a:t>Capellmeister</a:t>
            </a:r>
            <a:r>
              <a:rPr lang="en-US" dirty="0" smtClean="0"/>
              <a:t>= Highest rank of musician, in his era.</a:t>
            </a:r>
          </a:p>
          <a:p>
            <a:r>
              <a:rPr lang="en-US" dirty="0" smtClean="0"/>
              <a:t>Went on tour with the prince.</a:t>
            </a:r>
          </a:p>
          <a:p>
            <a:r>
              <a:rPr lang="en-US" dirty="0" smtClean="0"/>
              <a:t>Maria died leaving him and his 4 children they had together.</a:t>
            </a:r>
            <a:endParaRPr lang="en-US" dirty="0"/>
          </a:p>
        </p:txBody>
      </p:sp>
      <p:pic>
        <p:nvPicPr>
          <p:cNvPr id="21505" name="Picture 1" descr="C:\Users\Steph\AppData\Local\Microsoft\Windows\Temporary Internet Files\Content.IE5\PBHZT6F5\MPj0399876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438400"/>
            <a:ext cx="3914488" cy="26086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Marriage and a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514600"/>
            <a:ext cx="4038600" cy="4623816"/>
          </a:xfrm>
        </p:spPr>
        <p:txBody>
          <a:bodyPr/>
          <a:lstStyle/>
          <a:p>
            <a:r>
              <a:rPr lang="en-US" dirty="0" smtClean="0"/>
              <a:t>Performed cantatas for the Prince</a:t>
            </a:r>
          </a:p>
          <a:p>
            <a:r>
              <a:rPr lang="en-US" dirty="0" smtClean="0"/>
              <a:t>Anna Magdalena </a:t>
            </a:r>
          </a:p>
          <a:p>
            <a:r>
              <a:rPr lang="en-US" dirty="0" smtClean="0"/>
              <a:t>Got married: had 13 children </a:t>
            </a:r>
          </a:p>
          <a:p>
            <a:r>
              <a:rPr lang="en-US" dirty="0" smtClean="0"/>
              <a:t>Wanted to move </a:t>
            </a:r>
            <a:endParaRPr lang="en-US" dirty="0"/>
          </a:p>
        </p:txBody>
      </p:sp>
      <p:pic>
        <p:nvPicPr>
          <p:cNvPr id="20481" name="Picture 1" descr="C:\Users\Steph\AppData\Local\Microsoft\Windows\Temporary Internet Files\Content.IE5\8PA9GIN7\MCj0309870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667000"/>
            <a:ext cx="3218267" cy="24676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Continuing his passion for 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May 22, 1723: Moved to Leipzig</a:t>
            </a:r>
          </a:p>
          <a:p>
            <a:r>
              <a:rPr lang="en-US" dirty="0" smtClean="0"/>
              <a:t>Worked as director of music and choir</a:t>
            </a:r>
          </a:p>
          <a:p>
            <a:r>
              <a:rPr lang="en-US" dirty="0" smtClean="0"/>
              <a:t>School with 3 churches: St. Thomas, St. Nicholas, and the New Church</a:t>
            </a:r>
          </a:p>
          <a:p>
            <a:r>
              <a:rPr lang="en-US" dirty="0" smtClean="0"/>
              <a:t>Extra income from solo performances</a:t>
            </a:r>
            <a:endParaRPr lang="en-US" dirty="0"/>
          </a:p>
        </p:txBody>
      </p:sp>
      <p:pic>
        <p:nvPicPr>
          <p:cNvPr id="18434" name="Picture 2" descr="http://www.fotosearch.com/bthumb/UNC/UNC210/u127840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2057400"/>
            <a:ext cx="3128234" cy="35932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New Music Endeavors!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514600"/>
            <a:ext cx="4038600" cy="4623816"/>
          </a:xfrm>
        </p:spPr>
        <p:txBody>
          <a:bodyPr/>
          <a:lstStyle/>
          <a:p>
            <a:r>
              <a:rPr lang="en-US" dirty="0" smtClean="0"/>
              <a:t>Not happy with his position </a:t>
            </a:r>
            <a:r>
              <a:rPr lang="en-US" dirty="0" smtClean="0"/>
              <a:t>and</a:t>
            </a:r>
            <a:r>
              <a:rPr lang="en-US" dirty="0" smtClean="0"/>
              <a:t> salary</a:t>
            </a:r>
          </a:p>
          <a:p>
            <a:endParaRPr lang="en-US" dirty="0" smtClean="0"/>
          </a:p>
          <a:p>
            <a:r>
              <a:rPr lang="en-US" dirty="0" smtClean="0"/>
              <a:t>Focused on new music endeavors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7409" name="Picture 1" descr="C:\Program Files\Microsoft Office\MEDIA\CAGCAT10\j0222015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438400"/>
            <a:ext cx="2745930" cy="27558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of Bach’s life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2057400"/>
            <a:ext cx="4038600" cy="4623816"/>
          </a:xfrm>
        </p:spPr>
        <p:txBody>
          <a:bodyPr/>
          <a:lstStyle/>
          <a:p>
            <a:r>
              <a:rPr lang="en-US" dirty="0" smtClean="0"/>
              <a:t>He lost his eye sight</a:t>
            </a:r>
          </a:p>
          <a:p>
            <a:r>
              <a:rPr lang="en-US" dirty="0" smtClean="0"/>
              <a:t>Underwent two cataract surgeries</a:t>
            </a:r>
          </a:p>
          <a:p>
            <a:r>
              <a:rPr lang="en-US" dirty="0" smtClean="0"/>
              <a:t>His health disintegrated</a:t>
            </a:r>
          </a:p>
          <a:p>
            <a:r>
              <a:rPr lang="en-US" dirty="0" smtClean="0"/>
              <a:t>July 28, 1750 he died of a stroke.</a:t>
            </a:r>
          </a:p>
          <a:p>
            <a:r>
              <a:rPr lang="en-US" dirty="0" smtClean="0"/>
              <a:t>Buried: St. John’s Cemetery  </a:t>
            </a:r>
          </a:p>
          <a:p>
            <a:endParaRPr lang="en-US" dirty="0"/>
          </a:p>
        </p:txBody>
      </p:sp>
      <p:pic>
        <p:nvPicPr>
          <p:cNvPr id="49155" name="Picture 3" descr="C:\Users\Steph\AppData\Local\Microsoft\Windows\Temporary Internet Files\Content.IE5\PBHZT6F5\MCj0279626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93276" y="5105400"/>
            <a:ext cx="1023381" cy="1447799"/>
          </a:xfrm>
          <a:prstGeom prst="rect">
            <a:avLst/>
          </a:prstGeom>
          <a:noFill/>
        </p:spPr>
      </p:pic>
      <p:pic>
        <p:nvPicPr>
          <p:cNvPr id="49156" name="Picture 4" descr="C:\Users\Steph\AppData\Local\Microsoft\Windows\Temporary Internet Files\Content.IE5\PBHZT6F5\MCj0415548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96421">
            <a:off x="272642" y="2567881"/>
            <a:ext cx="4597651" cy="315513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George </a:t>
            </a:r>
            <a:r>
              <a:rPr lang="en-US" dirty="0" err="1" smtClean="0"/>
              <a:t>Frideric</a:t>
            </a:r>
            <a:r>
              <a:rPr lang="en-US" dirty="0" smtClean="0"/>
              <a:t> Handel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MSBD14482_0000[1]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57200" y="6096000"/>
            <a:ext cx="533400" cy="533400"/>
          </a:xfrm>
          <a:prstGeom prst="rect">
            <a:avLst/>
          </a:prstGeom>
        </p:spPr>
      </p:pic>
      <p:pic>
        <p:nvPicPr>
          <p:cNvPr id="16386" name="Picture 2" descr="http://dansindel.files.wordpress.com/2006/12/handel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2971800"/>
            <a:ext cx="3562350" cy="3562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8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Life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Born: February 23, 1685</a:t>
            </a:r>
          </a:p>
          <a:p>
            <a:r>
              <a:rPr lang="en-US" dirty="0" smtClean="0"/>
              <a:t>Halle Germany</a:t>
            </a:r>
          </a:p>
          <a:p>
            <a:r>
              <a:rPr lang="en-US" dirty="0" smtClean="0"/>
              <a:t>Father wanted him to study law</a:t>
            </a:r>
          </a:p>
          <a:p>
            <a:r>
              <a:rPr lang="en-US" dirty="0" smtClean="0"/>
              <a:t>Took private organ lessons</a:t>
            </a:r>
          </a:p>
          <a:p>
            <a:r>
              <a:rPr lang="en-US" dirty="0" smtClean="0"/>
              <a:t>17: organist of Calvinist Cathedral</a:t>
            </a:r>
          </a:p>
          <a:p>
            <a:r>
              <a:rPr lang="en-US" dirty="0" smtClean="0"/>
              <a:t>18: Traveled to Hamburg</a:t>
            </a:r>
          </a:p>
          <a:p>
            <a:endParaRPr lang="en-US" dirty="0"/>
          </a:p>
        </p:txBody>
      </p:sp>
      <p:pic>
        <p:nvPicPr>
          <p:cNvPr id="15362" name="Picture 2" descr="http://www.web-translations.com/resources/country_guides/Germany/map_of_germany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209800"/>
            <a:ext cx="3133725" cy="3362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Hamburg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Violinist of the </a:t>
            </a:r>
            <a:r>
              <a:rPr lang="en-US" dirty="0" smtClean="0"/>
              <a:t>H</a:t>
            </a:r>
            <a:r>
              <a:rPr lang="en-US" dirty="0" smtClean="0"/>
              <a:t>amburg Opera</a:t>
            </a:r>
          </a:p>
          <a:p>
            <a:r>
              <a:rPr lang="en-US" dirty="0" smtClean="0"/>
              <a:t>$= gave private lessons</a:t>
            </a:r>
          </a:p>
          <a:p>
            <a:r>
              <a:rPr lang="en-US" dirty="0" smtClean="0"/>
              <a:t>1704: wrote his first operas</a:t>
            </a:r>
          </a:p>
          <a:p>
            <a:r>
              <a:rPr lang="en-US" dirty="0" err="1" smtClean="0"/>
              <a:t>Almira</a:t>
            </a:r>
            <a:r>
              <a:rPr lang="en-US" dirty="0" smtClean="0"/>
              <a:t> and Nero</a:t>
            </a:r>
          </a:p>
          <a:p>
            <a:r>
              <a:rPr lang="en-US" dirty="0" smtClean="0"/>
              <a:t>Prince </a:t>
            </a:r>
            <a:r>
              <a:rPr lang="en-US" dirty="0" err="1" smtClean="0"/>
              <a:t>Ferdinando</a:t>
            </a:r>
            <a:r>
              <a:rPr lang="en-US" dirty="0" smtClean="0"/>
              <a:t> de' </a:t>
            </a:r>
            <a:r>
              <a:rPr lang="en-US" dirty="0" smtClean="0"/>
              <a:t>Medici </a:t>
            </a:r>
          </a:p>
          <a:p>
            <a:r>
              <a:rPr lang="en-US" dirty="0" smtClean="0"/>
              <a:t>Visited Italy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4337" name="Picture 1" descr="C:\Users\Steph\AppData\Local\Microsoft\Windows\Temporary Internet Files\Content.IE5\2ZN84GUU\MCj0352039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438400"/>
            <a:ext cx="4253219" cy="2922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Italy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Worked for: Francesco </a:t>
            </a:r>
            <a:r>
              <a:rPr lang="en-US" dirty="0" err="1" smtClean="0"/>
              <a:t>Ruspoli</a:t>
            </a:r>
            <a:r>
              <a:rPr lang="en-US" dirty="0" smtClean="0"/>
              <a:t> </a:t>
            </a:r>
          </a:p>
          <a:p>
            <a:r>
              <a:rPr lang="en-US" dirty="0" smtClean="0"/>
              <a:t>House musician</a:t>
            </a:r>
          </a:p>
          <a:p>
            <a:r>
              <a:rPr lang="en-US" dirty="0" smtClean="0"/>
              <a:t>Composed many pieces</a:t>
            </a:r>
          </a:p>
          <a:p>
            <a:r>
              <a:rPr lang="en-US" dirty="0" smtClean="0"/>
              <a:t>Met many composers </a:t>
            </a:r>
          </a:p>
          <a:p>
            <a:r>
              <a:rPr lang="en-US" i="1" dirty="0" smtClean="0"/>
              <a:t>Famous in Italy for: </a:t>
            </a:r>
            <a:r>
              <a:rPr lang="it-IT" i="1" dirty="0" smtClean="0"/>
              <a:t>La </a:t>
            </a:r>
            <a:r>
              <a:rPr lang="it-IT" i="1" dirty="0" smtClean="0"/>
              <a:t>Risurrezione</a:t>
            </a:r>
            <a:r>
              <a:rPr lang="it-IT" dirty="0" smtClean="0"/>
              <a:t> and </a:t>
            </a:r>
            <a:r>
              <a:rPr lang="it-IT" i="1" dirty="0" smtClean="0"/>
              <a:t>Il Trionfo del Tempo e del Disinganno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1265" name="Picture 1" descr="C:\Users\Steph\AppData\Local\Microsoft\Windows\Temporary Internet Files\Content.IE5\CDC2BYC8\MPj0431324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600200"/>
            <a:ext cx="3605362" cy="3699289"/>
          </a:xfrm>
          <a:prstGeom prst="rect">
            <a:avLst/>
          </a:prstGeom>
          <a:noFill/>
        </p:spPr>
      </p:pic>
      <p:pic>
        <p:nvPicPr>
          <p:cNvPr id="11266" name="Picture 2" descr="C:\Users\Steph\AppData\Local\Microsoft\Windows\Temporary Internet Files\Content.IE5\PBHZT6F5\MCj0433662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124200"/>
            <a:ext cx="2947988" cy="33530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Important information involving the Music of this period!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3793" name="Picture 1" descr="C:\Users\Steph\AppData\Local\Microsoft\Windows\Temporary Internet Files\Content.IE5\PBHZT6F5\MCj0360672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2971800"/>
            <a:ext cx="3385132" cy="36092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Operas and important works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2234184"/>
            <a:ext cx="4038600" cy="4623816"/>
          </a:xfrm>
        </p:spPr>
        <p:txBody>
          <a:bodyPr/>
          <a:lstStyle/>
          <a:p>
            <a:r>
              <a:rPr lang="it-IT" i="1" dirty="0" smtClean="0"/>
              <a:t>Floridante</a:t>
            </a:r>
            <a:r>
              <a:rPr lang="it-IT" dirty="0" smtClean="0"/>
              <a:t> (1721), </a:t>
            </a:r>
            <a:endParaRPr lang="it-IT" dirty="0" smtClean="0"/>
          </a:p>
          <a:p>
            <a:r>
              <a:rPr lang="it-IT" i="1" dirty="0" smtClean="0"/>
              <a:t>Ottone</a:t>
            </a:r>
            <a:r>
              <a:rPr lang="it-IT" i="1" dirty="0" smtClean="0"/>
              <a:t>,</a:t>
            </a:r>
            <a:r>
              <a:rPr lang="it-IT" dirty="0" smtClean="0"/>
              <a:t> </a:t>
            </a:r>
            <a:r>
              <a:rPr lang="it-IT" i="1" dirty="0" smtClean="0"/>
              <a:t>Giulio Cesare,</a:t>
            </a:r>
            <a:r>
              <a:rPr lang="it-IT" dirty="0" smtClean="0"/>
              <a:t> </a:t>
            </a:r>
            <a:endParaRPr lang="it-IT" dirty="0" smtClean="0"/>
          </a:p>
          <a:p>
            <a:r>
              <a:rPr lang="it-IT" i="1" dirty="0" smtClean="0"/>
              <a:t>Flavio</a:t>
            </a:r>
            <a:r>
              <a:rPr lang="it-IT" dirty="0" smtClean="0"/>
              <a:t> (1723), </a:t>
            </a:r>
          </a:p>
          <a:p>
            <a:r>
              <a:rPr lang="it-IT" i="1" dirty="0" smtClean="0"/>
              <a:t>Siroe</a:t>
            </a:r>
            <a:r>
              <a:rPr lang="it-IT" dirty="0" smtClean="0"/>
              <a:t> </a:t>
            </a:r>
            <a:r>
              <a:rPr lang="it-IT" dirty="0" smtClean="0"/>
              <a:t>and </a:t>
            </a:r>
            <a:r>
              <a:rPr lang="it-IT" i="1" dirty="0" smtClean="0"/>
              <a:t>Tolemeo</a:t>
            </a:r>
            <a:r>
              <a:rPr lang="it-IT" dirty="0" smtClean="0"/>
              <a:t> (1728</a:t>
            </a:r>
            <a:r>
              <a:rPr lang="it-IT" dirty="0" smtClean="0"/>
              <a:t>).</a:t>
            </a:r>
          </a:p>
          <a:p>
            <a:r>
              <a:rPr lang="it-IT" dirty="0" smtClean="0"/>
              <a:t>“Messiah”</a:t>
            </a:r>
          </a:p>
          <a:p>
            <a:r>
              <a:rPr lang="it-IT" dirty="0" smtClean="0"/>
              <a:t>“ Water music”</a:t>
            </a:r>
            <a:endParaRPr lang="en-US" dirty="0"/>
          </a:p>
        </p:txBody>
      </p:sp>
      <p:pic>
        <p:nvPicPr>
          <p:cNvPr id="10242" name="Picture 2" descr="C:\Users\Steph\AppData\Local\Microsoft\Windows\Temporary Internet Files\Content.IE5\CDC2BYC8\MPj0315481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590800"/>
            <a:ext cx="3657600" cy="2651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 within music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2234184"/>
            <a:ext cx="4038600" cy="4623816"/>
          </a:xfrm>
        </p:spPr>
        <p:txBody>
          <a:bodyPr/>
          <a:lstStyle/>
          <a:p>
            <a:r>
              <a:rPr lang="en-US" dirty="0" smtClean="0"/>
              <a:t>April 1737: Handel had a stroke</a:t>
            </a:r>
          </a:p>
          <a:p>
            <a:r>
              <a:rPr lang="en-US" dirty="0" smtClean="0"/>
              <a:t>Continued playing and composing</a:t>
            </a:r>
          </a:p>
          <a:p>
            <a:r>
              <a:rPr lang="en-US" dirty="0" smtClean="0"/>
              <a:t>Hired for jobs: Lord Lieutenant of Dublin and the Vauxhall Gardens </a:t>
            </a:r>
          </a:p>
          <a:p>
            <a:endParaRPr lang="en-US" dirty="0"/>
          </a:p>
        </p:txBody>
      </p:sp>
      <p:pic>
        <p:nvPicPr>
          <p:cNvPr id="9217" name="Picture 1" descr="C:\Users\Steph\AppData\Local\Microsoft\Windows\Temporary Internet Files\Content.IE5\2ZN84GUU\MPj0438728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68464">
            <a:off x="4551130" y="2611986"/>
            <a:ext cx="4210601" cy="2819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Pursuing his passion through Perseverance….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stroke</a:t>
            </a:r>
          </a:p>
          <a:p>
            <a:r>
              <a:rPr lang="en-US" dirty="0" smtClean="0"/>
              <a:t>Didn’t stop him: continued to work on more oratorios.</a:t>
            </a:r>
          </a:p>
          <a:p>
            <a:r>
              <a:rPr lang="en-US" dirty="0" smtClean="0"/>
              <a:t>Lost his vision</a:t>
            </a:r>
          </a:p>
          <a:p>
            <a:r>
              <a:rPr lang="en-US" dirty="0" smtClean="0"/>
              <a:t>Continued to play organ concertos</a:t>
            </a:r>
          </a:p>
          <a:p>
            <a:r>
              <a:rPr lang="en-US" dirty="0" smtClean="0"/>
              <a:t>Improvisation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7170" name="Picture 2" descr="C:\Users\Steph\AppData\Local\Microsoft\Windows\Temporary Internet Files\Content.IE5\PBHZT6F5\MCj0229623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2057400"/>
            <a:ext cx="3374034" cy="36438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 of Handel’s life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4038600" cy="4623816"/>
          </a:xfrm>
        </p:spPr>
        <p:txBody>
          <a:bodyPr/>
          <a:lstStyle/>
          <a:p>
            <a:r>
              <a:rPr lang="en-US" dirty="0" smtClean="0"/>
              <a:t>Died: April 14, 1759</a:t>
            </a:r>
          </a:p>
          <a:p>
            <a:r>
              <a:rPr lang="en-US" dirty="0" smtClean="0"/>
              <a:t>Buried: Westminster Abbey</a:t>
            </a:r>
          </a:p>
          <a:p>
            <a:r>
              <a:rPr lang="en-US" dirty="0" smtClean="0"/>
              <a:t>He became very popular after his death.</a:t>
            </a:r>
            <a:endParaRPr lang="en-US" dirty="0"/>
          </a:p>
        </p:txBody>
      </p:sp>
      <p:pic>
        <p:nvPicPr>
          <p:cNvPr id="6145" name="Picture 1" descr="C:\Users\Steph\AppData\Local\Microsoft\Windows\Temporary Internet Files\Content.IE5\8PA9GIN7\MCj0238641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362200"/>
            <a:ext cx="3124200" cy="21895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Musical differences between Bach and Handel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1" name="Picture 1" descr="C:\Users\Steph\AppData\Local\Microsoft\Windows\Temporary Internet Files\Content.IE5\2ZN84GUU\MCj035202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895600"/>
            <a:ext cx="4639901" cy="31525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Same era different styles…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Bach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Dynamically interesting</a:t>
            </a:r>
          </a:p>
          <a:p>
            <a:endParaRPr lang="en-US" dirty="0" smtClean="0"/>
          </a:p>
          <a:p>
            <a:r>
              <a:rPr lang="en-US" dirty="0" smtClean="0"/>
              <a:t>Song goes through many emotions</a:t>
            </a:r>
          </a:p>
          <a:p>
            <a:endParaRPr lang="en-US" dirty="0" smtClean="0"/>
          </a:p>
          <a:p>
            <a:r>
              <a:rPr lang="en-US" dirty="0" smtClean="0"/>
              <a:t>Minor and major 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Handel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Repetitive</a:t>
            </a:r>
          </a:p>
          <a:p>
            <a:endParaRPr lang="en-US" dirty="0" smtClean="0"/>
          </a:p>
          <a:p>
            <a:r>
              <a:rPr lang="en-US" dirty="0" smtClean="0"/>
              <a:t>Fast</a:t>
            </a:r>
          </a:p>
          <a:p>
            <a:endParaRPr lang="en-US" dirty="0" smtClean="0"/>
          </a:p>
          <a:p>
            <a:r>
              <a:rPr lang="en-US" dirty="0" smtClean="0"/>
              <a:t>Dramatically happy or sad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Similarities between the musicians.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2234184"/>
            <a:ext cx="4038600" cy="4623816"/>
          </a:xfrm>
        </p:spPr>
        <p:txBody>
          <a:bodyPr/>
          <a:lstStyle/>
          <a:p>
            <a:r>
              <a:rPr lang="en-US" dirty="0" smtClean="0"/>
              <a:t>Drama</a:t>
            </a:r>
          </a:p>
          <a:p>
            <a:endParaRPr lang="en-US" dirty="0" smtClean="0"/>
          </a:p>
          <a:p>
            <a:r>
              <a:rPr lang="en-US" dirty="0" smtClean="0"/>
              <a:t>Emotion</a:t>
            </a:r>
          </a:p>
          <a:p>
            <a:endParaRPr lang="en-US" dirty="0" smtClean="0"/>
          </a:p>
          <a:p>
            <a:r>
              <a:rPr lang="en-US" dirty="0" smtClean="0"/>
              <a:t>Dynamic</a:t>
            </a:r>
            <a:endParaRPr lang="en-US" dirty="0"/>
          </a:p>
        </p:txBody>
      </p:sp>
      <p:pic>
        <p:nvPicPr>
          <p:cNvPr id="3073" name="Picture 1" descr="C:\Users\Steph\AppData\Local\Microsoft\Windows\Temporary Internet Files\Content.IE5\CDC2BYC8\MCj0338882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77255">
            <a:off x="990600" y="1828800"/>
            <a:ext cx="3200400" cy="36052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854209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"George </a:t>
            </a:r>
            <a:r>
              <a:rPr lang="en-US" dirty="0" err="1" smtClean="0"/>
              <a:t>Frideric</a:t>
            </a:r>
            <a:r>
              <a:rPr lang="en-US" dirty="0" smtClean="0"/>
              <a:t> Handel ." 2009. Web. 1 Nov 2009. &lt;http://www.8notes.com/school/history/Handel.asp&gt;.Teseo Opera by </a:t>
            </a:r>
            <a:r>
              <a:rPr lang="en-US" dirty="0" smtClean="0"/>
              <a:t>Handel</a:t>
            </a:r>
          </a:p>
          <a:p>
            <a:endParaRPr lang="en-US" dirty="0" smtClean="0"/>
          </a:p>
          <a:p>
            <a:r>
              <a:rPr lang="en-US" dirty="0" smtClean="0"/>
              <a:t>2009. Web. 1 Nov 2009. &lt;www.Dictionary.reference.com&gt;.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"X. George Frederick Handel." Sartorius, Michael. "Johannes Sebastian Bach." </a:t>
            </a:r>
            <a:r>
              <a:rPr lang="en-US" i="1" dirty="0" smtClean="0"/>
              <a:t>Baroque music</a:t>
            </a:r>
            <a:r>
              <a:rPr lang="en-US" dirty="0" smtClean="0"/>
              <a:t>. Web. Oct 2009. </a:t>
            </a:r>
            <a:r>
              <a:rPr lang="en-US" dirty="0" smtClean="0"/>
              <a:t>&lt;</a:t>
            </a:r>
            <a:r>
              <a:rPr lang="en-US" dirty="0" smtClean="0"/>
              <a:t>http://www.baroquemusic.org/index.html</a:t>
            </a:r>
            <a:r>
              <a:rPr lang="en-US" dirty="0" smtClean="0"/>
              <a:t>&gt;.</a:t>
            </a:r>
          </a:p>
          <a:p>
            <a:endParaRPr lang="en-US" dirty="0" smtClean="0"/>
          </a:p>
          <a:p>
            <a:r>
              <a:rPr lang="en-US" dirty="0" smtClean="0"/>
              <a:t>Sadie, Stanley. "George </a:t>
            </a:r>
            <a:r>
              <a:rPr lang="en-US" dirty="0" err="1" smtClean="0"/>
              <a:t>Frideric</a:t>
            </a:r>
            <a:r>
              <a:rPr lang="en-US" dirty="0" smtClean="0"/>
              <a:t> Handel." </a:t>
            </a:r>
            <a:r>
              <a:rPr lang="en-US" i="1" dirty="0" smtClean="0"/>
              <a:t>Classical music pages</a:t>
            </a:r>
            <a:r>
              <a:rPr lang="en-US" dirty="0" smtClean="0"/>
              <a:t>. 1996. Web. 1 Nov 2009. &lt;http://w3.rz-berlin.mpg.de/cmp/handel.html&gt;. 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r>
              <a:rPr lang="en-US" dirty="0" smtClean="0"/>
              <a:t>"X. George Frederick Handel." Web. 1 Nov 2009. &lt;http://www.hoasm.org/PeriodX.html&gt;.</a:t>
            </a:r>
          </a:p>
          <a:p>
            <a:endParaRPr lang="en-US" dirty="0" smtClean="0"/>
          </a:p>
          <a:p>
            <a:r>
              <a:rPr lang="en-US" dirty="0" smtClean="0"/>
              <a:t>"Baroque music." Web. Oct 2009. &lt;http://www.baroque.org/baroque/whatis.htm#whatis&gt;.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Attention to detail…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2438400"/>
            <a:ext cx="4038600" cy="3480816"/>
          </a:xfrm>
        </p:spPr>
        <p:txBody>
          <a:bodyPr/>
          <a:lstStyle/>
          <a:p>
            <a:r>
              <a:rPr lang="en-US" dirty="0" smtClean="0"/>
              <a:t>Detail</a:t>
            </a:r>
          </a:p>
          <a:p>
            <a:endParaRPr lang="en-US" dirty="0" smtClean="0"/>
          </a:p>
          <a:p>
            <a:r>
              <a:rPr lang="en-US" dirty="0" smtClean="0"/>
              <a:t>Emotion</a:t>
            </a:r>
          </a:p>
          <a:p>
            <a:endParaRPr lang="en-US" dirty="0" smtClean="0"/>
          </a:p>
          <a:p>
            <a:r>
              <a:rPr lang="en-US" dirty="0" smtClean="0"/>
              <a:t>Dynamic</a:t>
            </a:r>
          </a:p>
          <a:p>
            <a:endParaRPr lang="en-US" dirty="0" smtClean="0"/>
          </a:p>
          <a:p>
            <a:r>
              <a:rPr lang="en-US" dirty="0" smtClean="0"/>
              <a:t>Melody and Harmony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026" name="Picture 2" descr="C:\Users\Steph\AppData\Local\Microsoft\Windows\Temporary Internet Files\Content.IE5\2ZN84GUU\MPj0438700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775159">
            <a:off x="457200" y="2514600"/>
            <a:ext cx="3886200" cy="25945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Johann Sebastian Bach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/>
              <a:t>1685-1750</a:t>
            </a:r>
            <a:endParaRPr lang="en-US" dirty="0"/>
          </a:p>
        </p:txBody>
      </p:sp>
      <p:pic>
        <p:nvPicPr>
          <p:cNvPr id="2053" name="Picture 5" descr="http://www.ub.es/empresarials/ec/img_docs/Image/Ba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819400"/>
            <a:ext cx="2781300" cy="3888419"/>
          </a:xfrm>
          <a:prstGeom prst="rect">
            <a:avLst/>
          </a:prstGeom>
          <a:noFill/>
        </p:spPr>
      </p:pic>
      <p:pic>
        <p:nvPicPr>
          <p:cNvPr id="7" name="Picture 2" descr="C:\Users\Steph\AppData\Local\Microsoft\Windows\Temporary Internet Files\Content.IE5\CDC2BYC8\MCj04417980000[1].png"/>
          <p:cNvPicPr>
            <a:picLocks noChangeAspect="1" noChangeArrowheads="1"/>
          </p:cNvPicPr>
          <p:nvPr/>
        </p:nvPicPr>
        <p:blipFill>
          <a:blip r:embed="rId3" cstate="print">
            <a:lum bright="5000" contrast="42000"/>
          </a:blip>
          <a:srcRect/>
          <a:stretch>
            <a:fillRect/>
          </a:stretch>
        </p:blipFill>
        <p:spPr bwMode="auto">
          <a:xfrm rot="20496318">
            <a:off x="6567738" y="3809433"/>
            <a:ext cx="2286000" cy="2209800"/>
          </a:xfrm>
          <a:prstGeom prst="rect">
            <a:avLst/>
          </a:prstGeom>
          <a:noFill/>
        </p:spPr>
      </p:pic>
      <p:pic>
        <p:nvPicPr>
          <p:cNvPr id="8" name="Picture 2" descr="C:\Users\Steph\AppData\Local\Microsoft\Windows\Temporary Internet Files\Content.IE5\CDC2BYC8\MCj04417980000[1].png"/>
          <p:cNvPicPr>
            <a:picLocks noChangeAspect="1" noChangeArrowheads="1"/>
          </p:cNvPicPr>
          <p:nvPr/>
        </p:nvPicPr>
        <p:blipFill>
          <a:blip r:embed="rId3" cstate="print">
            <a:lum bright="5000" contrast="42000"/>
          </a:blip>
          <a:srcRect/>
          <a:stretch>
            <a:fillRect/>
          </a:stretch>
        </p:blipFill>
        <p:spPr bwMode="auto">
          <a:xfrm rot="20496318">
            <a:off x="442662" y="3504633"/>
            <a:ext cx="2286000" cy="2209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Life: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Born March 21, 1685</a:t>
            </a:r>
          </a:p>
          <a:p>
            <a:r>
              <a:rPr lang="en-US" dirty="0" smtClean="0"/>
              <a:t>Eisenach Germany</a:t>
            </a:r>
          </a:p>
          <a:p>
            <a:r>
              <a:rPr lang="en-US" dirty="0" smtClean="0"/>
              <a:t>Family= musicians</a:t>
            </a:r>
          </a:p>
          <a:p>
            <a:r>
              <a:rPr lang="en-US" dirty="0" smtClean="0"/>
              <a:t>Fairly large house</a:t>
            </a:r>
          </a:p>
          <a:p>
            <a:r>
              <a:rPr lang="en-US" dirty="0" smtClean="0"/>
              <a:t>8 years old: Old Latin Grammar School</a:t>
            </a:r>
          </a:p>
          <a:p>
            <a:r>
              <a:rPr lang="en-US" dirty="0" smtClean="0"/>
              <a:t>St. </a:t>
            </a:r>
            <a:r>
              <a:rPr lang="en-US" dirty="0" err="1" smtClean="0"/>
              <a:t>Georgenkirche</a:t>
            </a:r>
            <a:r>
              <a:rPr lang="en-US" dirty="0" smtClean="0"/>
              <a:t> chorus</a:t>
            </a:r>
          </a:p>
          <a:p>
            <a:r>
              <a:rPr lang="en-US" dirty="0" smtClean="0"/>
              <a:t>He had “an uncommonly fine treble voice”</a:t>
            </a:r>
          </a:p>
          <a:p>
            <a:endParaRPr lang="en-US" dirty="0"/>
          </a:p>
        </p:txBody>
      </p:sp>
      <p:pic>
        <p:nvPicPr>
          <p:cNvPr id="15364" name="Picture 4" descr="http://www.web-translations.com/resources/country_guides/Germany/map_of_germany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28104">
            <a:off x="5606881" y="2086599"/>
            <a:ext cx="3133725" cy="3362325"/>
          </a:xfrm>
          <a:prstGeom prst="rect">
            <a:avLst/>
          </a:prstGeom>
          <a:noFill/>
        </p:spPr>
      </p:pic>
      <p:pic>
        <p:nvPicPr>
          <p:cNvPr id="15362" name="Picture 2" descr="http://www.germanplaces.com/templates/eisenach-germany/images/eisenach-ma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54587">
            <a:off x="4388788" y="4412727"/>
            <a:ext cx="1571625" cy="2009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loss of his family members…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Due to: poor sanitation</a:t>
            </a:r>
          </a:p>
          <a:p>
            <a:r>
              <a:rPr lang="en-US" dirty="0" smtClean="0"/>
              <a:t>Early age: sister and brother die</a:t>
            </a:r>
          </a:p>
          <a:p>
            <a:r>
              <a:rPr lang="en-US" dirty="0" smtClean="0"/>
              <a:t> Age 9: lost mother</a:t>
            </a:r>
          </a:p>
          <a:p>
            <a:r>
              <a:rPr lang="en-US" dirty="0" smtClean="0"/>
              <a:t>9 months later: lost father</a:t>
            </a:r>
          </a:p>
          <a:p>
            <a:r>
              <a:rPr lang="en-US" dirty="0" smtClean="0"/>
              <a:t>Taken into his brother Johann </a:t>
            </a:r>
            <a:r>
              <a:rPr lang="en-US" dirty="0" err="1" smtClean="0"/>
              <a:t>Jakob’s</a:t>
            </a:r>
            <a:r>
              <a:rPr lang="en-US" dirty="0" smtClean="0"/>
              <a:t> home in </a:t>
            </a:r>
            <a:r>
              <a:rPr lang="en-US" dirty="0" err="1" smtClean="0"/>
              <a:t>Ohrdruf</a:t>
            </a:r>
            <a:r>
              <a:rPr lang="en-US" dirty="0" smtClean="0"/>
              <a:t> Germany.</a:t>
            </a:r>
          </a:p>
        </p:txBody>
      </p:sp>
      <p:pic>
        <p:nvPicPr>
          <p:cNvPr id="2050" name="Picture 2" descr="C:\Program Files\Microsoft Office\MEDIA\CAGCAT10\j028603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2667000"/>
            <a:ext cx="2105661" cy="20281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Bach’s new life in </a:t>
            </a:r>
            <a:r>
              <a:rPr lang="en-US" dirty="0" err="1" smtClean="0"/>
              <a:t>Ohrdruf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2234184"/>
            <a:ext cx="4038600" cy="4623816"/>
          </a:xfrm>
        </p:spPr>
        <p:txBody>
          <a:bodyPr/>
          <a:lstStyle/>
          <a:p>
            <a:r>
              <a:rPr lang="en-US" dirty="0" smtClean="0"/>
              <a:t>Johann Christoph= well known organist and taught Bach piano, organ, and harpsichord.</a:t>
            </a:r>
          </a:p>
          <a:p>
            <a:r>
              <a:rPr lang="en-US" dirty="0" smtClean="0"/>
              <a:t> Joined the choir at </a:t>
            </a:r>
            <a:r>
              <a:rPr lang="en-US" dirty="0" err="1" smtClean="0"/>
              <a:t>Michaelis</a:t>
            </a:r>
            <a:r>
              <a:rPr lang="en-US" dirty="0" smtClean="0"/>
              <a:t> monastery at Lüneburg</a:t>
            </a:r>
            <a:endParaRPr lang="en-US" dirty="0"/>
          </a:p>
        </p:txBody>
      </p:sp>
      <p:pic>
        <p:nvPicPr>
          <p:cNvPr id="29698" name="Picture 2" descr="http://etc.usf.edu/clipart/23600/23629/pipe_organ_23629_l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2057400"/>
            <a:ext cx="2263510" cy="4495800"/>
          </a:xfrm>
          <a:prstGeom prst="rect">
            <a:avLst/>
          </a:prstGeom>
          <a:noFill/>
        </p:spPr>
      </p:pic>
      <p:pic>
        <p:nvPicPr>
          <p:cNvPr id="29699" name="Picture 3" descr="C:\Users\Steph\AppData\Local\Microsoft\Windows\Temporary Internet Files\Content.IE5\8PA9GIN7\MCj0417330000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28787">
            <a:off x="4215107" y="1605407"/>
            <a:ext cx="2248277" cy="24773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Lüneburg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Bach and his friend are accepted into the choir here</a:t>
            </a:r>
          </a:p>
          <a:p>
            <a:r>
              <a:rPr lang="en-US" dirty="0" err="1" smtClean="0"/>
              <a:t>Mattenchor</a:t>
            </a:r>
            <a:r>
              <a:rPr lang="en-US" dirty="0" smtClean="0"/>
              <a:t> </a:t>
            </a:r>
          </a:p>
          <a:p>
            <a:r>
              <a:rPr lang="en-US" dirty="0" smtClean="0"/>
              <a:t>Lost his soprano voice</a:t>
            </a:r>
          </a:p>
          <a:p>
            <a:r>
              <a:rPr lang="en-US" dirty="0" smtClean="0"/>
              <a:t>Played Violin in the Orchestra and harpsichord during rehearsals. </a:t>
            </a:r>
          </a:p>
          <a:p>
            <a:r>
              <a:rPr lang="en-US" dirty="0" smtClean="0"/>
              <a:t>Becomes very interested in the organ.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27650" name="Picture 2" descr="C:\Users\Steph\AppData\Local\Microsoft\Windows\Temporary Internet Files\Content.IE5\8PA9GIN7\MPj0438549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438400"/>
            <a:ext cx="4191000" cy="31452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Bach’s style changes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Played violin in the orchestra of the small chamber orchestra of Duke Johann Ernst.</a:t>
            </a:r>
          </a:p>
          <a:p>
            <a:r>
              <a:rPr lang="en-US" dirty="0" smtClean="0"/>
              <a:t>The Organ at </a:t>
            </a:r>
            <a:r>
              <a:rPr lang="en-US" dirty="0" err="1" smtClean="0"/>
              <a:t>Arnstadt</a:t>
            </a:r>
            <a:r>
              <a:rPr lang="en-US" dirty="0" smtClean="0"/>
              <a:t> was finished</a:t>
            </a:r>
          </a:p>
          <a:p>
            <a:r>
              <a:rPr lang="en-US" dirty="0" smtClean="0"/>
              <a:t>Changed style: took after the famous organist Dietrich Buxtehude.</a:t>
            </a:r>
          </a:p>
          <a:p>
            <a:r>
              <a:rPr lang="en-US" dirty="0" smtClean="0"/>
              <a:t>Bach left </a:t>
            </a:r>
            <a:r>
              <a:rPr lang="en-US" dirty="0" err="1" smtClean="0"/>
              <a:t>Arnstadt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5602" name="Picture 2" descr="http://etc.usf.edu/clipart/27000/27078/reed_organ_27078_l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752600"/>
            <a:ext cx="3621617" cy="449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Custom 3">
      <a:dk1>
        <a:sysClr val="windowText" lastClr="000000"/>
      </a:dk1>
      <a:lt1>
        <a:srgbClr val="7B354D"/>
      </a:lt1>
      <a:dk2>
        <a:srgbClr val="7B354D"/>
      </a:dk2>
      <a:lt2>
        <a:srgbClr val="7B354D"/>
      </a:lt2>
      <a:accent1>
        <a:srgbClr val="7F7F7F"/>
      </a:accent1>
      <a:accent2>
        <a:srgbClr val="3F3737"/>
      </a:accent2>
      <a:accent3>
        <a:srgbClr val="5F5353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667</TotalTime>
  <Words>921</Words>
  <Application>Microsoft Office PowerPoint</Application>
  <PresentationFormat>On-screen Show (4:3)</PresentationFormat>
  <Paragraphs>166</Paragraphs>
  <Slides>27</Slides>
  <Notes>9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Module</vt:lpstr>
      <vt:lpstr>  Music of the Baroque era.</vt:lpstr>
      <vt:lpstr>Important information involving the Music of this period!</vt:lpstr>
      <vt:lpstr>The Attention to detail…</vt:lpstr>
      <vt:lpstr>Johann Sebastian Bach</vt:lpstr>
      <vt:lpstr>Early Life: Family</vt:lpstr>
      <vt:lpstr>The loss of his family members…</vt:lpstr>
      <vt:lpstr>Bach’s new life in Ohrdruf</vt:lpstr>
      <vt:lpstr>Lüneburg</vt:lpstr>
      <vt:lpstr>Bach’s style changes</vt:lpstr>
      <vt:lpstr>Life filled with music.</vt:lpstr>
      <vt:lpstr>Capellmeister</vt:lpstr>
      <vt:lpstr>Marriage and a family</vt:lpstr>
      <vt:lpstr>Continuing his passion for music</vt:lpstr>
      <vt:lpstr> New Music Endeavors!</vt:lpstr>
      <vt:lpstr>The end of Bach’s life</vt:lpstr>
      <vt:lpstr>George Frideric Handel</vt:lpstr>
      <vt:lpstr>Early Life </vt:lpstr>
      <vt:lpstr>Hamburg</vt:lpstr>
      <vt:lpstr>Italy</vt:lpstr>
      <vt:lpstr>Operas and important works</vt:lpstr>
      <vt:lpstr>Success within music</vt:lpstr>
      <vt:lpstr>Pursuing his passion through Perseverance….</vt:lpstr>
      <vt:lpstr>The end of Handel’s life</vt:lpstr>
      <vt:lpstr>Musical differences between Bach and Handel </vt:lpstr>
      <vt:lpstr>Same era different styles…</vt:lpstr>
      <vt:lpstr>Similarities between the musicians.</vt:lpstr>
      <vt:lpstr>Citations!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Bach and Handel:  Musicians of the Baroque era.</dc:title>
  <dc:creator>Steph</dc:creator>
  <cp:lastModifiedBy>Steph</cp:lastModifiedBy>
  <cp:revision>62</cp:revision>
  <dcterms:created xsi:type="dcterms:W3CDTF">2009-10-25T15:32:49Z</dcterms:created>
  <dcterms:modified xsi:type="dcterms:W3CDTF">2009-11-02T04:39:09Z</dcterms:modified>
</cp:coreProperties>
</file>